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80" r:id="rId5"/>
    <p:sldId id="281" r:id="rId6"/>
    <p:sldId id="279" r:id="rId7"/>
    <p:sldId id="273" r:id="rId8"/>
    <p:sldId id="290" r:id="rId9"/>
    <p:sldId id="287" r:id="rId10"/>
    <p:sldId id="292" r:id="rId11"/>
    <p:sldId id="263" r:id="rId12"/>
    <p:sldId id="285" r:id="rId13"/>
    <p:sldId id="286" r:id="rId14"/>
    <p:sldId id="282" r:id="rId15"/>
    <p:sldId id="288" r:id="rId16"/>
    <p:sldId id="264" r:id="rId17"/>
    <p:sldId id="265" r:id="rId18"/>
    <p:sldId id="283" r:id="rId19"/>
    <p:sldId id="289" r:id="rId20"/>
    <p:sldId id="284" r:id="rId21"/>
    <p:sldId id="291" r:id="rId22"/>
    <p:sldId id="293" r:id="rId23"/>
    <p:sldId id="294" r:id="rId24"/>
    <p:sldId id="295" r:id="rId25"/>
    <p:sldId id="298" r:id="rId26"/>
    <p:sldId id="297" r:id="rId27"/>
    <p:sldId id="296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29"/>
    <p:restoredTop sz="94647"/>
  </p:normalViewPr>
  <p:slideViewPr>
    <p:cSldViewPr snapToGrid="0" snapToObjects="1">
      <p:cViewPr>
        <p:scale>
          <a:sx n="120" d="100"/>
          <a:sy n="120" d="100"/>
        </p:scale>
        <p:origin x="1392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847EFF-C863-C140-9952-3F1EB1196378}" type="datetimeFigureOut">
              <a:rPr lang="en-US" smtClean="0"/>
              <a:t>3/22/20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9CCA58-7F11-B64D-8BE7-2202264681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812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8387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947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2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3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75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98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834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39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916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31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85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6DD4B-AC82-DE42-B24B-3A0669FDECBA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B6F11D-414C-A54A-A893-5F5D83CE09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7790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atthewjdenny/PPOL_628_Text_As_Data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PPOL 628: Text as Data </a:t>
            </a:r>
            <a:r>
              <a:rPr lang="mr-IN" dirty="0" smtClean="0"/>
              <a:t>–</a:t>
            </a:r>
            <a:r>
              <a:rPr lang="en-US" dirty="0" smtClean="0"/>
              <a:t> Computational Linguistics for Social Scientists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Class </a:t>
            </a:r>
            <a:r>
              <a:rPr lang="en-US" dirty="0"/>
              <a:t>7</a:t>
            </a:r>
            <a:r>
              <a:rPr lang="en-US" dirty="0" smtClean="0"/>
              <a:t>: Text Reuse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1024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Sørensen</a:t>
            </a:r>
            <a:r>
              <a:rPr lang="en-US" dirty="0"/>
              <a:t>–Dice </a:t>
            </a:r>
            <a:r>
              <a:rPr lang="en-US" dirty="0" smtClean="0"/>
              <a:t>coefficient Ensemble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9058"/>
            <a:ext cx="11144693" cy="4638970"/>
          </a:xfrm>
        </p:spPr>
        <p:txBody>
          <a:bodyPr>
            <a:normAutofit/>
          </a:bodyPr>
          <a:lstStyle/>
          <a:p>
            <a:r>
              <a:rPr lang="en-US" dirty="0" smtClean="0"/>
              <a:t>Can vary n-gram length to understand similarities at different granularities.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377" y="2299161"/>
            <a:ext cx="9165265" cy="455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5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Reuse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we want to identify chunks of text that are the same between documents.</a:t>
            </a:r>
          </a:p>
          <a:p>
            <a:pPr lvl="1"/>
            <a:r>
              <a:rPr lang="en-US" b="1" dirty="0" smtClean="0"/>
              <a:t>Plagiarism detection </a:t>
            </a:r>
            <a:r>
              <a:rPr lang="mr-IN" dirty="0" smtClean="0"/>
              <a:t>–</a:t>
            </a:r>
            <a:r>
              <a:rPr lang="en-US" dirty="0" smtClean="0"/>
              <a:t> want to actually pull out the overlapping parts.</a:t>
            </a:r>
          </a:p>
          <a:p>
            <a:pPr lvl="1"/>
            <a:r>
              <a:rPr lang="en-US" b="1" dirty="0" smtClean="0"/>
              <a:t>Edit characterization </a:t>
            </a:r>
            <a:r>
              <a:rPr lang="mr-IN" dirty="0" smtClean="0"/>
              <a:t>–</a:t>
            </a:r>
            <a:r>
              <a:rPr lang="en-US" dirty="0" smtClean="0"/>
              <a:t> want to assess how document changed between versions.</a:t>
            </a:r>
          </a:p>
          <a:p>
            <a:pPr lvl="1"/>
            <a:r>
              <a:rPr lang="en-US" b="1" dirty="0" smtClean="0"/>
              <a:t>Document </a:t>
            </a:r>
            <a:r>
              <a:rPr lang="en-US" b="1" dirty="0" err="1" smtClean="0"/>
              <a:t>subsumption</a:t>
            </a:r>
            <a:r>
              <a:rPr lang="en-US" b="1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want to know if one document is now included in another document. </a:t>
            </a:r>
          </a:p>
          <a:p>
            <a:pPr lvl="1"/>
            <a:r>
              <a:rPr lang="en-US" b="1" dirty="0" smtClean="0"/>
              <a:t>Document Similarity </a:t>
            </a:r>
            <a:r>
              <a:rPr lang="mr-IN" dirty="0" smtClean="0"/>
              <a:t>–</a:t>
            </a:r>
            <a:r>
              <a:rPr lang="en-US" dirty="0" smtClean="0"/>
              <a:t> Can serve as the basis for stronger similarity statements.</a:t>
            </a:r>
          </a:p>
          <a:p>
            <a:pPr lvl="1"/>
            <a:r>
              <a:rPr lang="en-US" b="1" dirty="0" smtClean="0"/>
              <a:t>Citation/Quotation Importance </a:t>
            </a:r>
            <a:r>
              <a:rPr lang="mr-IN" dirty="0" smtClean="0"/>
              <a:t>–</a:t>
            </a:r>
            <a:r>
              <a:rPr lang="en-US" dirty="0" smtClean="0"/>
              <a:t> some passages that are included in many different documents. May also identify boilerplate passages.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029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8220" y="0"/>
            <a:ext cx="7900877" cy="6652907"/>
          </a:xfrm>
          <a:prstGeom prst="rect">
            <a:avLst/>
          </a:prstGeom>
        </p:spPr>
      </p:pic>
      <p:sp>
        <p:nvSpPr>
          <p:cNvPr id="5" name="Content Placeholder 1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A human reading </a:t>
            </a:r>
            <a:br>
              <a:rPr lang="en-US" dirty="0" smtClean="0"/>
            </a:br>
            <a:r>
              <a:rPr lang="en-US" dirty="0" smtClean="0"/>
              <a:t>these two passages</a:t>
            </a:r>
            <a:br>
              <a:rPr lang="en-US" dirty="0" smtClean="0"/>
            </a:br>
            <a:r>
              <a:rPr lang="en-US" dirty="0" smtClean="0"/>
              <a:t>could determine </a:t>
            </a:r>
            <a:br>
              <a:rPr lang="en-US" dirty="0" smtClean="0"/>
            </a:br>
            <a:r>
              <a:rPr lang="en-US" dirty="0" smtClean="0"/>
              <a:t>that the one on the </a:t>
            </a:r>
            <a:br>
              <a:rPr lang="en-US" dirty="0" smtClean="0"/>
            </a:br>
            <a:r>
              <a:rPr lang="en-US" dirty="0" smtClean="0"/>
              <a:t>right is effectively </a:t>
            </a:r>
            <a:br>
              <a:rPr lang="en-US" dirty="0" smtClean="0"/>
            </a:br>
            <a:r>
              <a:rPr lang="en-US" dirty="0" smtClean="0"/>
              <a:t>copied from the </a:t>
            </a:r>
            <a:br>
              <a:rPr lang="en-US" dirty="0" smtClean="0"/>
            </a:br>
            <a:r>
              <a:rPr lang="en-US" dirty="0" smtClean="0"/>
              <a:t>one on the left.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33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Reuse from a Technical Perspective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Primary challenge is computational.</a:t>
            </a:r>
          </a:p>
          <a:p>
            <a:pPr lvl="1"/>
            <a:r>
              <a:rPr lang="en-US" b="1" dirty="0" smtClean="0"/>
              <a:t>With infinite time</a:t>
            </a:r>
            <a:r>
              <a:rPr lang="en-US" dirty="0" smtClean="0"/>
              <a:t>: compare all 1 to number-of-tokens-in-document—grams from each document with those from all others (order preserving). Find longest matches and induce graph structure. </a:t>
            </a:r>
          </a:p>
          <a:p>
            <a:r>
              <a:rPr lang="en-US" dirty="0" smtClean="0"/>
              <a:t>Also difficult to pay a human to do since it requires exceptional memory.</a:t>
            </a:r>
            <a:endParaRPr lang="en-US" dirty="0"/>
          </a:p>
          <a:p>
            <a:r>
              <a:rPr lang="en-US" dirty="0" smtClean="0"/>
              <a:t>In practice, we often want to filter on some similarity metric, topic scores, etc., then only check for exact matches if there is a reasonably high similarity.</a:t>
            </a:r>
          </a:p>
          <a:p>
            <a:r>
              <a:rPr lang="en-US" dirty="0" smtClean="0"/>
              <a:t>Trade-off between speed and overlap detection quality.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7399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Alignment Algorithms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Smith Waterman</a:t>
            </a:r>
            <a:r>
              <a:rPr lang="en-US" dirty="0" smtClean="0"/>
              <a:t>: Algorithm originally designed to align DNA sequences, handles gaps in match very well.</a:t>
            </a:r>
          </a:p>
          <a:p>
            <a:endParaRPr lang="en-US" dirty="0"/>
          </a:p>
          <a:p>
            <a:r>
              <a:rPr lang="en-US" dirty="0" smtClean="0"/>
              <a:t>Very computationally intensive, provides high quality, easy to human understand results (with some fiddling).</a:t>
            </a:r>
          </a:p>
          <a:p>
            <a:endParaRPr lang="en-US" dirty="0" smtClean="0"/>
          </a:p>
          <a:p>
            <a:r>
              <a:rPr lang="en-US" dirty="0" smtClean="0"/>
              <a:t>More oriented towards providing an alignment between documents/DNA sequences. Characterization of match quality is up to end user.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9689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S-W Example (Wilkerson et al.,2015)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7942" y="1690688"/>
            <a:ext cx="10216116" cy="518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38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Smith-Waterman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8442" y="1814992"/>
            <a:ext cx="10515600" cy="4351338"/>
          </a:xfrm>
        </p:spPr>
        <p:txBody>
          <a:bodyPr/>
          <a:lstStyle/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442" y="1539856"/>
            <a:ext cx="3096625" cy="49016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298" y="1539856"/>
            <a:ext cx="3103818" cy="491162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6449" y="1539856"/>
            <a:ext cx="3199514" cy="5054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6964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87223" cy="1325563"/>
          </a:xfrm>
        </p:spPr>
        <p:txBody>
          <a:bodyPr/>
          <a:lstStyle/>
          <a:p>
            <a:r>
              <a:rPr lang="en-US" dirty="0" smtClean="0"/>
              <a:t>Shingled </a:t>
            </a:r>
            <a:r>
              <a:rPr lang="en-US" smtClean="0"/>
              <a:t>n-grams Similarity/Text Reuse 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Designed to identify matching sequences of terms/characters in text (like alignment algorithms), while having computational complexity on par with similarity metrics.</a:t>
            </a:r>
          </a:p>
          <a:p>
            <a:endParaRPr lang="en-US" dirty="0"/>
          </a:p>
          <a:p>
            <a:r>
              <a:rPr lang="en-US" b="1" dirty="0" smtClean="0"/>
              <a:t>Shingled N-grams</a:t>
            </a:r>
            <a:r>
              <a:rPr lang="en-US" dirty="0" smtClean="0"/>
              <a:t>: n-grams that overlap with each one starting one token after the next.</a:t>
            </a:r>
          </a:p>
          <a:p>
            <a:pPr lvl="1"/>
            <a:r>
              <a:rPr lang="en-US" dirty="0" smtClean="0"/>
              <a:t>3-gram example: “My fast brown cat runs” </a:t>
            </a:r>
            <a:r>
              <a:rPr lang="en-US" dirty="0" smtClean="0">
                <a:sym typeface="Wingdings"/>
              </a:rPr>
              <a:t> [“my fast brown”, “fast brown cat”, “brown cat runs”] </a:t>
            </a:r>
          </a:p>
          <a:p>
            <a:pPr lvl="1"/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Using longer n-grams reduces false positive match rate, decreases resolution (ability to identify valid shorter matches).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795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Intuition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581" y="222702"/>
            <a:ext cx="7156490" cy="6486442"/>
          </a:xfrm>
          <a:prstGeom prst="rect">
            <a:avLst/>
          </a:prstGeom>
        </p:spPr>
      </p:pic>
      <p:sp>
        <p:nvSpPr>
          <p:cNvPr id="7" name="Content Placeholder 14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smtClean="0"/>
              <a:t>Each square represents</a:t>
            </a:r>
            <a:br>
              <a:rPr lang="en-US" dirty="0" smtClean="0"/>
            </a:br>
            <a:r>
              <a:rPr lang="en-US" dirty="0" smtClean="0"/>
              <a:t>an (overlapping) 10-gram</a:t>
            </a:r>
            <a:br>
              <a:rPr lang="en-US" dirty="0" smtClean="0"/>
            </a:br>
            <a:r>
              <a:rPr lang="en-US" dirty="0" smtClean="0"/>
              <a:t>in each document.</a:t>
            </a:r>
          </a:p>
          <a:p>
            <a:r>
              <a:rPr lang="en-US" dirty="0" smtClean="0"/>
              <a:t>Blue squares are matches</a:t>
            </a:r>
            <a:br>
              <a:rPr lang="en-US" dirty="0" smtClean="0"/>
            </a:br>
            <a:r>
              <a:rPr lang="en-US" dirty="0" smtClean="0"/>
              <a:t>orange squares are</a:t>
            </a:r>
            <a:br>
              <a:rPr lang="en-US" dirty="0" smtClean="0"/>
            </a:br>
            <a:r>
              <a:rPr lang="en-US" dirty="0" smtClean="0"/>
              <a:t>mismatches.</a:t>
            </a:r>
          </a:p>
          <a:p>
            <a:r>
              <a:rPr lang="en-US" dirty="0" smtClean="0"/>
              <a:t>Read from left to right</a:t>
            </a:r>
            <a:br>
              <a:rPr lang="en-US" dirty="0" smtClean="0"/>
            </a:br>
            <a:r>
              <a:rPr lang="en-US" dirty="0" smtClean="0"/>
              <a:t>then top to bottom.</a:t>
            </a:r>
          </a:p>
          <a:p>
            <a:r>
              <a:rPr lang="en-US" dirty="0" smtClean="0"/>
              <a:t>Output as a vector of </a:t>
            </a:r>
            <a:br>
              <a:rPr lang="en-US" dirty="0" smtClean="0"/>
            </a:br>
            <a:r>
              <a:rPr lang="en-US" dirty="0" smtClean="0"/>
              <a:t>zeros and ones.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0482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187223" cy="1325563"/>
          </a:xfrm>
        </p:spPr>
        <p:txBody>
          <a:bodyPr/>
          <a:lstStyle/>
          <a:p>
            <a:r>
              <a:rPr lang="en-US" dirty="0" smtClean="0"/>
              <a:t>Shingled n-grams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</a:t>
            </a:r>
            <a:r>
              <a:rPr lang="en-US" dirty="0" smtClean="0"/>
              <a:t>okenize each document into shingled n-grams, </a:t>
            </a:r>
            <a:r>
              <a:rPr lang="en-US" b="1" dirty="0" smtClean="0"/>
              <a:t>preserve order</a:t>
            </a:r>
            <a:r>
              <a:rPr lang="en-US" dirty="0" smtClean="0"/>
              <a:t>!</a:t>
            </a:r>
          </a:p>
          <a:p>
            <a:r>
              <a:rPr lang="en-US" dirty="0" smtClean="0"/>
              <a:t>For each shingle in each document to be compared, check to see if it appears anywhere in the other document, if so record a 1, else 0.</a:t>
            </a:r>
          </a:p>
          <a:p>
            <a:pPr lvl="1"/>
            <a:r>
              <a:rPr lang="en-US" dirty="0" smtClean="0"/>
              <a:t>Note that for any one n-gram this could represent a false positive match, but with longer sequences of matched shingles, probability of true match increases.</a:t>
            </a:r>
          </a:p>
          <a:p>
            <a:pPr lvl="1"/>
            <a:endParaRPr lang="en-US" dirty="0"/>
          </a:p>
          <a:p>
            <a:r>
              <a:rPr lang="en-US" dirty="0" smtClean="0"/>
              <a:t>End up with two vectors of zeros and ones (one for each document).</a:t>
            </a:r>
          </a:p>
          <a:p>
            <a:pPr lvl="1"/>
            <a:r>
              <a:rPr lang="en-US" dirty="0" smtClean="0"/>
              <a:t>Can use these to highlight what parts of text have a match in other document.</a:t>
            </a:r>
          </a:p>
          <a:p>
            <a:pPr lvl="1"/>
            <a:r>
              <a:rPr lang="en-US" dirty="0" smtClean="0"/>
              <a:t>Can calculate statistics one these match vectors like longest match sequence.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42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Lecture: key points from readings.</a:t>
            </a:r>
            <a:endParaRPr lang="en-US" dirty="0" smtClean="0">
              <a:hlinkClick r:id="rId2"/>
            </a:endParaRPr>
          </a:p>
          <a:p>
            <a:endParaRPr lang="en-US" dirty="0"/>
          </a:p>
          <a:p>
            <a:r>
              <a:rPr lang="en-US" dirty="0" smtClean="0"/>
              <a:t>Lab</a:t>
            </a:r>
            <a:r>
              <a:rPr lang="en-US" dirty="0"/>
              <a:t>: </a:t>
            </a:r>
            <a:r>
              <a:rPr lang="en-US" dirty="0" err="1" smtClean="0"/>
              <a:t>text_reuse.R</a:t>
            </a:r>
            <a:endParaRPr lang="en-US" dirty="0" smtClean="0"/>
          </a:p>
          <a:p>
            <a:endParaRPr lang="en-US" dirty="0" smtClean="0">
              <a:hlinkClick r:id="rId2"/>
            </a:endParaRPr>
          </a:p>
          <a:p>
            <a:r>
              <a:rPr lang="en-US" dirty="0" smtClean="0"/>
              <a:t>Website: </a:t>
            </a:r>
            <a:r>
              <a:rPr lang="en-US" dirty="0" smtClean="0">
                <a:hlinkClick r:id="rId2"/>
              </a:rPr>
              <a:t>github.com/matthewjdenny/PPOL_628_Text_As_Data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842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Effects of Preprocessing on n-gram matches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26" y="1977849"/>
            <a:ext cx="5147044" cy="43340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8922" y="2213987"/>
            <a:ext cx="6046252" cy="396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9822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Deriving Information from Match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Output from shingled N-Grams matching:</a:t>
            </a:r>
          </a:p>
          <a:p>
            <a:pPr lvl="1"/>
            <a:r>
              <a:rPr lang="en-US" dirty="0" smtClean="0"/>
              <a:t>Doc 1: {1,1,1,0,0,0,0,0,0,0,1,1,1,1,1,1,1,1,1,0,0,0,1,1,1,1,0,0,0,0,0,0,0}</a:t>
            </a:r>
          </a:p>
          <a:p>
            <a:pPr lvl="1"/>
            <a:r>
              <a:rPr lang="en-US" dirty="0"/>
              <a:t>Doc </a:t>
            </a:r>
            <a:r>
              <a:rPr lang="en-US" dirty="0" smtClean="0"/>
              <a:t>2: {0,0,0,0,0,0,0,0,0,0,1,1,1,1,1,1,1,1,1,1,1,1,1,1,1,1}</a:t>
            </a:r>
          </a:p>
          <a:p>
            <a:pPr lvl="1"/>
            <a:endParaRPr lang="en-US" dirty="0"/>
          </a:p>
          <a:p>
            <a:r>
              <a:rPr lang="en-US" dirty="0" smtClean="0"/>
              <a:t>Can now calculate arbitrary statistics on these vectors. </a:t>
            </a:r>
          </a:p>
          <a:p>
            <a:endParaRPr lang="en-US" dirty="0"/>
          </a:p>
          <a:p>
            <a:r>
              <a:rPr lang="en-US" dirty="0" smtClean="0"/>
              <a:t>These data can be fed into a supervised learning model or used with some thresholds to identify plagiarism, document insertions into other documents, identical documents, etc.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3451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Additions and Deletions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Scope of Deletions</a:t>
            </a:r>
            <a:r>
              <a:rPr lang="en-US" dirty="0"/>
              <a:t>: </a:t>
            </a:r>
            <a:r>
              <a:rPr lang="en-US" dirty="0" smtClean="0"/>
              <a:t>the </a:t>
            </a:r>
            <a:r>
              <a:rPr lang="en-US" dirty="0"/>
              <a:t>scope of deletions is just the proportion of </a:t>
            </a:r>
            <a:r>
              <a:rPr lang="en-US" dirty="0" smtClean="0"/>
              <a:t>shingled n-grams </a:t>
            </a:r>
            <a:r>
              <a:rPr lang="en-US" dirty="0"/>
              <a:t>in the first version of the document that do not match an n-gram in the second version. This gives us a measure of how much of the original text survived to the second version </a:t>
            </a:r>
            <a:r>
              <a:rPr lang="en-US" dirty="0" smtClean="0"/>
              <a:t>of </a:t>
            </a:r>
            <a:r>
              <a:rPr lang="en-US" dirty="0"/>
              <a:t>the text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b="1" dirty="0"/>
              <a:t>Scope of </a:t>
            </a:r>
            <a:r>
              <a:rPr lang="en-US" b="1" dirty="0" smtClean="0"/>
              <a:t>Additions</a:t>
            </a:r>
            <a:r>
              <a:rPr lang="en-US" dirty="0" smtClean="0"/>
              <a:t>: </a:t>
            </a:r>
            <a:r>
              <a:rPr lang="en-US" dirty="0"/>
              <a:t>the scope of additions is similar to the scope of deletions, but is instead defined as the proportion of n-grams in the second version of the document that do not match an n-gram in the first version. This gives us a measure of how much of the edited version of the text was not present in the original version of the text.</a:t>
            </a:r>
          </a:p>
        </p:txBody>
      </p:sp>
    </p:spTree>
    <p:extLst>
      <p:ext uri="{BB962C8B-B14F-4D97-AF65-F5344CB8AC3E}">
        <p14:creationId xmlns:p14="http://schemas.microsoft.com/office/powerpoint/2010/main" val="15976021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Additions and Deletions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311" y="1455074"/>
            <a:ext cx="10377377" cy="4750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33020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Edit Size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8782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Average Edit </a:t>
            </a:r>
            <a:r>
              <a:rPr lang="en-US" b="1" dirty="0" smtClean="0"/>
              <a:t>Size: </a:t>
            </a:r>
            <a:r>
              <a:rPr lang="en-US" dirty="0"/>
              <a:t>the average edit size is defined as the average length of sequences of non-matching n-grams across both versions of a document. The shorter the average edits size, the shorter the length of edits made to a document. We do not normalize this measure by document length because this length has a natural interpretation. 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/>
              <a:t>Proportion of Possible Changes</a:t>
            </a:r>
            <a:r>
              <a:rPr lang="en-US" b="1" dirty="0" smtClean="0"/>
              <a:t>: </a:t>
            </a:r>
            <a:r>
              <a:rPr lang="en-US" dirty="0"/>
              <a:t>this metric captures the number of unique sequences of mismatches in both versions of the text relative to the maximum number of sequences of mismatches possible given the n-gram length used for comparison. Thus is can range between zero, indicating that no changes were made at all, to one, indicating that a maximal number of unigram changes were made to the document (relative to the resolution limit implied by the choice of n-gram size). </a:t>
            </a:r>
          </a:p>
        </p:txBody>
      </p:sp>
    </p:spTree>
    <p:extLst>
      <p:ext uri="{BB962C8B-B14F-4D97-AF65-F5344CB8AC3E}">
        <p14:creationId xmlns:p14="http://schemas.microsoft.com/office/powerpoint/2010/main" val="15969572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Match Sequence Statistics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Edit granularity: </a:t>
            </a:r>
            <a:r>
              <a:rPr lang="en-US" dirty="0" smtClean="0"/>
              <a:t>related to the average edits size. Ranges between 0 and 1, and maximized when all edits are just a single term, and minimized when the document is just wholesale replaced by another document with unrelated text.</a:t>
            </a:r>
          </a:p>
          <a:p>
            <a:endParaRPr lang="en-US" dirty="0" smtClean="0"/>
          </a:p>
          <a:p>
            <a:r>
              <a:rPr lang="en-US" b="1" dirty="0" smtClean="0"/>
              <a:t>Match/Mismatch Sequence Variance, etc.: </a:t>
            </a:r>
            <a:r>
              <a:rPr lang="en-US" dirty="0" smtClean="0"/>
              <a:t>These statistics can tell us more about the variation in the sizes of matching bits of text and edits, which can be useful both as a substantive quantity of interest, and as input to downstream a classifier.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170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Output as Input for Supervised Learning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116" y="2997594"/>
            <a:ext cx="11047228" cy="3506658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/>
              <a:t>Use these features to train a classifier to identify identical documents, </a:t>
            </a:r>
            <a:r>
              <a:rPr lang="en-US" dirty="0" err="1" smtClean="0"/>
              <a:t>plaigarism</a:t>
            </a:r>
            <a:r>
              <a:rPr lang="en-US" dirty="0" smtClean="0"/>
              <a:t>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23185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72828"/>
            <a:ext cx="10515600" cy="1325563"/>
          </a:xfrm>
        </p:spPr>
        <p:txBody>
          <a:bodyPr/>
          <a:lstStyle/>
          <a:p>
            <a:r>
              <a:rPr lang="en-US" dirty="0" smtClean="0"/>
              <a:t>Characterizing Document Editing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114" y="656262"/>
            <a:ext cx="8877300" cy="6201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5887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7926"/>
            <a:ext cx="10515600" cy="501856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smtClean="0"/>
              <a:t>Text similarity metrics </a:t>
            </a:r>
            <a:r>
              <a:rPr lang="en-US" dirty="0" smtClean="0"/>
              <a:t>can be usefu</a:t>
            </a:r>
            <a:r>
              <a:rPr lang="en-US" dirty="0" smtClean="0"/>
              <a:t>l for document clustering, and as a first step in assessing </a:t>
            </a:r>
            <a:r>
              <a:rPr lang="en-US" b="1" dirty="0" smtClean="0"/>
              <a:t>text reuse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Some limitations as compared to other document clustering methods like topic models.</a:t>
            </a:r>
          </a:p>
          <a:p>
            <a:pPr lvl="1"/>
            <a:endParaRPr lang="en-US" dirty="0"/>
          </a:p>
          <a:p>
            <a:r>
              <a:rPr lang="en-US" dirty="0" smtClean="0"/>
              <a:t>How useful text reuse methods end up being will greatly depend on how your corpus was generated.</a:t>
            </a:r>
          </a:p>
          <a:p>
            <a:pPr lvl="1"/>
            <a:r>
              <a:rPr lang="en-US" dirty="0" smtClean="0"/>
              <a:t>Same authors, copying, etc. vs. incidental overlap.</a:t>
            </a:r>
          </a:p>
          <a:p>
            <a:endParaRPr lang="en-US" dirty="0" smtClean="0"/>
          </a:p>
          <a:p>
            <a:r>
              <a:rPr lang="en-US" dirty="0" smtClean="0"/>
              <a:t>Studying document editing is very new --&gt; lots of theoretical and computational challenges. </a:t>
            </a:r>
          </a:p>
          <a:p>
            <a:endParaRPr lang="en-US" dirty="0" smtClean="0"/>
          </a:p>
          <a:p>
            <a:r>
              <a:rPr lang="en-US" b="1" dirty="0" smtClean="0"/>
              <a:t>There is no one globally optimal approach</a:t>
            </a:r>
            <a:r>
              <a:rPr lang="en-US" dirty="0" smtClean="0"/>
              <a:t>.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71109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Reuse vs.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351338"/>
          </a:xfrm>
        </p:spPr>
        <p:txBody>
          <a:bodyPr>
            <a:normAutofit/>
          </a:bodyPr>
          <a:lstStyle/>
          <a:p>
            <a:r>
              <a:rPr lang="en-US" b="1" dirty="0" smtClean="0">
                <a:sym typeface="Wingdings"/>
              </a:rPr>
              <a:t>Text Similarity</a:t>
            </a:r>
            <a:r>
              <a:rPr lang="en-US" dirty="0" smtClean="0">
                <a:sym typeface="Wingdings"/>
              </a:rPr>
              <a:t>: Overall, how similar are these documents?</a:t>
            </a:r>
          </a:p>
          <a:p>
            <a:pPr lvl="1"/>
            <a:r>
              <a:rPr lang="en-US" dirty="0" smtClean="0">
                <a:sym typeface="Wingdings"/>
              </a:rPr>
              <a:t>E.g. They focus on the same topic, they use very similar words, they share the same viewpoint, same valence etc.</a:t>
            </a:r>
          </a:p>
          <a:p>
            <a:pPr lvl="1"/>
            <a:r>
              <a:rPr lang="en-US" dirty="0" smtClean="0">
                <a:sym typeface="Wingdings"/>
              </a:rPr>
              <a:t>Often what we are interested in when we analyze documents to measure a latent concept</a:t>
            </a:r>
            <a:r>
              <a:rPr lang="en-US" dirty="0" smtClean="0">
                <a:sym typeface="Wingdings"/>
              </a:rPr>
              <a:t>.</a:t>
            </a:r>
          </a:p>
          <a:p>
            <a:pPr lvl="1"/>
            <a:r>
              <a:rPr lang="en-US" dirty="0" smtClean="0">
                <a:sym typeface="Wingdings"/>
              </a:rPr>
              <a:t>Typically more efficient to calculate than text reuse because order does not matter.</a:t>
            </a:r>
            <a:endParaRPr lang="en-US" dirty="0">
              <a:sym typeface="Wingdings"/>
            </a:endParaRPr>
          </a:p>
          <a:p>
            <a:r>
              <a:rPr lang="en-US" b="1" dirty="0" smtClean="0">
                <a:sym typeface="Wingdings"/>
              </a:rPr>
              <a:t>Text Reuse</a:t>
            </a:r>
            <a:r>
              <a:rPr lang="en-US" dirty="0" smtClean="0">
                <a:sym typeface="Wingdings"/>
              </a:rPr>
              <a:t>: What character/words sequences are identical?</a:t>
            </a:r>
          </a:p>
          <a:p>
            <a:pPr lvl="1"/>
            <a:r>
              <a:rPr lang="en-US" dirty="0" smtClean="0">
                <a:sym typeface="Wingdings"/>
              </a:rPr>
              <a:t>Only makes sense for larger chunks of text (e.g. sentences, paragraphs)</a:t>
            </a:r>
          </a:p>
          <a:p>
            <a:pPr lvl="1"/>
            <a:r>
              <a:rPr lang="en-US" dirty="0" smtClean="0">
                <a:sym typeface="Wingdings"/>
              </a:rPr>
              <a:t>Does not necessarily imply same valence, viewpoint (e.g. pull quoting).</a:t>
            </a:r>
          </a:p>
          <a:p>
            <a:pPr lvl="1"/>
            <a:r>
              <a:rPr lang="en-US" dirty="0" smtClean="0">
                <a:sym typeface="Wingdings"/>
              </a:rPr>
              <a:t>Does imply a direct connection between documents.</a:t>
            </a:r>
          </a:p>
        </p:txBody>
      </p:sp>
    </p:spTree>
    <p:extLst>
      <p:ext uri="{BB962C8B-B14F-4D97-AF65-F5344CB8AC3E}">
        <p14:creationId xmlns:p14="http://schemas.microsoft.com/office/powerpoint/2010/main" val="6986490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Text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862254"/>
          </a:xfrm>
        </p:spPr>
        <p:txBody>
          <a:bodyPr>
            <a:normAutofit/>
          </a:bodyPr>
          <a:lstStyle/>
          <a:p>
            <a:r>
              <a:rPr lang="en-US" b="1" dirty="0" smtClean="0">
                <a:sym typeface="Wingdings"/>
              </a:rPr>
              <a:t>Simplest formulation</a:t>
            </a:r>
            <a:r>
              <a:rPr lang="en-US" dirty="0" smtClean="0">
                <a:sym typeface="Wingdings"/>
              </a:rPr>
              <a:t>: do the rows for two documents in a document term matrix “look similar”?</a:t>
            </a:r>
          </a:p>
          <a:p>
            <a:pPr lvl="1"/>
            <a:r>
              <a:rPr lang="en-US" dirty="0" smtClean="0">
                <a:sym typeface="Wingdings"/>
              </a:rPr>
              <a:t>Do they both use roughly the same terms, and in the same proportion/amount?</a:t>
            </a:r>
          </a:p>
          <a:p>
            <a:r>
              <a:rPr lang="en-US" b="1" dirty="0" err="1" smtClean="0">
                <a:sym typeface="Wingdings"/>
              </a:rPr>
              <a:t>Embeddings</a:t>
            </a:r>
            <a:r>
              <a:rPr lang="en-US" b="1" dirty="0" smtClean="0">
                <a:sym typeface="Wingdings"/>
              </a:rPr>
              <a:t> approach (preview): </a:t>
            </a:r>
            <a:r>
              <a:rPr lang="en-US" dirty="0" smtClean="0">
                <a:sym typeface="Wingdings"/>
              </a:rPr>
              <a:t>If we were to embed the terms in this document in a k-dimensional space, would they generally be close?</a:t>
            </a:r>
          </a:p>
          <a:p>
            <a:r>
              <a:rPr lang="en-US" b="1" dirty="0" smtClean="0">
                <a:sym typeface="Wingdings"/>
              </a:rPr>
              <a:t>Similarity Metrics in Practice</a:t>
            </a:r>
            <a:r>
              <a:rPr lang="en-US" dirty="0" smtClean="0">
                <a:sym typeface="Wingdings"/>
              </a:rPr>
              <a:t>: Standard approach is to define a distance function (usually Cosine or </a:t>
            </a:r>
            <a:r>
              <a:rPr lang="en-US" dirty="0">
                <a:sym typeface="Wingdings"/>
              </a:rPr>
              <a:t>E</a:t>
            </a:r>
            <a:r>
              <a:rPr lang="en-US" dirty="0" smtClean="0">
                <a:sym typeface="Wingdings"/>
              </a:rPr>
              <a:t>uclidean distance), then apply to pairs of rows in DTM/contingency table. </a:t>
            </a:r>
            <a:endParaRPr lang="en-US" dirty="0" smtClean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Interpretation is strongly dependent on average document length.</a:t>
            </a:r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733600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Distance\Similarity </a:t>
            </a:r>
            <a:r>
              <a:rPr lang="en-US" dirty="0" smtClean="0"/>
              <a:t>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7926"/>
            <a:ext cx="10515600" cy="5018567"/>
          </a:xfrm>
        </p:spPr>
        <p:txBody>
          <a:bodyPr>
            <a:normAutofit/>
          </a:bodyPr>
          <a:lstStyle/>
          <a:p>
            <a:r>
              <a:rPr lang="en-US" dirty="0" smtClean="0"/>
              <a:t>Input: pairs of vectors of term </a:t>
            </a:r>
            <a:r>
              <a:rPr lang="en-US" dirty="0" smtClean="0"/>
              <a:t>counts/proportions.</a:t>
            </a:r>
          </a:p>
          <a:p>
            <a:endParaRPr lang="en-US" dirty="0"/>
          </a:p>
          <a:p>
            <a:r>
              <a:rPr lang="en-US" dirty="0" smtClean="0"/>
              <a:t>Can </a:t>
            </a:r>
            <a:r>
              <a:rPr lang="en-US" dirty="0" smtClean="0"/>
              <a:t>apply TF-IDF weighting  to focus on differences in rare term use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Shrinks stop-term counts.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Can be (relatively) efficient to calculate.</a:t>
            </a:r>
          </a:p>
          <a:p>
            <a:pPr lvl="1"/>
            <a:r>
              <a:rPr lang="en-US" dirty="0" smtClean="0"/>
              <a:t>Apply to sparse term vectors.</a:t>
            </a:r>
          </a:p>
          <a:p>
            <a:pPr lvl="1"/>
            <a:r>
              <a:rPr lang="en-US" dirty="0" smtClean="0"/>
              <a:t>Do not need to account for term position in documents.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Use cosine similarity if document length is not important.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246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Euclidean Distance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515601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sym typeface="Wingdings"/>
              </a:rPr>
              <a:t>Input: two term vectors: </a:t>
            </a:r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Formula:</a:t>
            </a:r>
          </a:p>
          <a:p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  <a:p>
            <a:r>
              <a:rPr lang="en-US" dirty="0" smtClean="0">
                <a:sym typeface="Wingdings"/>
              </a:rPr>
              <a:t>Increasing in differences between counts of individual elements.</a:t>
            </a:r>
          </a:p>
          <a:p>
            <a:r>
              <a:rPr lang="en-US" dirty="0" smtClean="0">
                <a:sym typeface="Wingdings"/>
              </a:rPr>
              <a:t>Must be greater than or equal to zero, unbounded above.</a:t>
            </a:r>
          </a:p>
          <a:p>
            <a:r>
              <a:rPr lang="en-US" dirty="0" smtClean="0">
                <a:sym typeface="Wingdings"/>
              </a:rPr>
              <a:t>Can be interpreted as a physical distance between </a:t>
            </a:r>
            <a:r>
              <a:rPr lang="en-US" dirty="0" err="1" smtClean="0">
                <a:sym typeface="Wingdings"/>
              </a:rPr>
              <a:t>cordinates</a:t>
            </a:r>
            <a:r>
              <a:rPr lang="en-US" dirty="0" smtClean="0">
                <a:sym typeface="Wingdings"/>
              </a:rPr>
              <a:t>.  </a:t>
            </a:r>
            <a:endParaRPr lang="en-US" dirty="0">
              <a:sym typeface="Wingdings"/>
            </a:endParaRPr>
          </a:p>
          <a:p>
            <a:endParaRPr lang="en-US" dirty="0" smtClean="0">
              <a:sym typeface="Wingding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476" y="2601431"/>
            <a:ext cx="7075046" cy="1800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798" y="1813948"/>
            <a:ext cx="4653812" cy="550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501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Cosine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38970"/>
          </a:xfrm>
        </p:spPr>
        <p:txBody>
          <a:bodyPr/>
          <a:lstStyle/>
          <a:p>
            <a:r>
              <a:rPr lang="en-US" dirty="0" smtClean="0"/>
              <a:t>Input: Let A and B be term vectors as with Euclidean Distance.</a:t>
            </a:r>
          </a:p>
          <a:p>
            <a:endParaRPr lang="en-US" dirty="0" smtClean="0"/>
          </a:p>
          <a:p>
            <a:r>
              <a:rPr lang="en-US" dirty="0" smtClean="0"/>
              <a:t>Formula: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For text, takes on a value between zero (totally unrelated) to one (meaning exactly terms appear in same proportion).</a:t>
            </a:r>
          </a:p>
          <a:p>
            <a:r>
              <a:rPr lang="en-US" dirty="0" smtClean="0"/>
              <a:t>Interpreted as angle between term vectors.</a:t>
            </a:r>
          </a:p>
          <a:p>
            <a:r>
              <a:rPr lang="en-US" dirty="0" smtClean="0"/>
              <a:t>Normalized for document length.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256" y="2271286"/>
            <a:ext cx="6485860" cy="18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1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Jaccard</a:t>
            </a:r>
            <a:r>
              <a:rPr lang="en-US" dirty="0" smtClean="0"/>
              <a:t> Similarity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38970"/>
          </a:xfrm>
        </p:spPr>
        <p:txBody>
          <a:bodyPr>
            <a:normAutofit/>
          </a:bodyPr>
          <a:lstStyle/>
          <a:p>
            <a:r>
              <a:rPr lang="en-US" dirty="0" smtClean="0"/>
              <a:t>Input: Let A and B be term vectors.</a:t>
            </a:r>
          </a:p>
          <a:p>
            <a:r>
              <a:rPr lang="en-US" dirty="0" smtClean="0"/>
              <a:t>Formula: S = number of </a:t>
            </a:r>
            <a:r>
              <a:rPr lang="en-US" b="1" dirty="0" smtClean="0"/>
              <a:t>unique</a:t>
            </a:r>
            <a:r>
              <a:rPr lang="en-US" dirty="0" smtClean="0"/>
              <a:t> terms in both A and B / number of </a:t>
            </a:r>
            <a:r>
              <a:rPr lang="en-US" b="1" dirty="0" smtClean="0"/>
              <a:t>unique</a:t>
            </a:r>
            <a:r>
              <a:rPr lang="en-US" dirty="0" smtClean="0"/>
              <a:t> terms in the union of A and B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text, takes on a value between zero (totally unrelated) to one (meaning exactly the same unique terms appear).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607" y="3232297"/>
            <a:ext cx="2673743" cy="201841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019" y="3232297"/>
            <a:ext cx="2549451" cy="194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90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Sørensen</a:t>
            </a:r>
            <a:r>
              <a:rPr lang="en-US" dirty="0"/>
              <a:t>–Dice coefficient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3897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Start by taking documents and for each document, find all unique bigrams. </a:t>
            </a:r>
          </a:p>
          <a:p>
            <a:pPr lvl="1"/>
            <a:r>
              <a:rPr lang="en-US" dirty="0" smtClean="0"/>
              <a:t>Let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t</a:t>
            </a:r>
            <a:r>
              <a:rPr lang="en-US" dirty="0" smtClean="0"/>
              <a:t> be the number of unique bigrams that occur in both documents.</a:t>
            </a:r>
          </a:p>
          <a:p>
            <a:pPr lvl="1"/>
            <a:r>
              <a:rPr lang="en-US" dirty="0" smtClean="0"/>
              <a:t>Let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x</a:t>
            </a:r>
            <a:r>
              <a:rPr lang="en-US" dirty="0" smtClean="0"/>
              <a:t> and </a:t>
            </a:r>
            <a:r>
              <a:rPr lang="en-US" dirty="0" err="1" smtClean="0"/>
              <a:t>n</a:t>
            </a:r>
            <a:r>
              <a:rPr lang="en-US" baseline="-25000" dirty="0" err="1" smtClean="0"/>
              <a:t>y</a:t>
            </a:r>
            <a:r>
              <a:rPr lang="en-US" dirty="0" smtClean="0"/>
              <a:t> be the count of unique bigrams in documents x and y respectively.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Formula: </a:t>
            </a:r>
          </a:p>
          <a:p>
            <a:endParaRPr lang="en-US" dirty="0" smtClean="0"/>
          </a:p>
          <a:p>
            <a:r>
              <a:rPr lang="en-US" dirty="0" smtClean="0"/>
              <a:t>Has a maximum value of 1 when all unique bigrams are the same, zero when none are the same.</a:t>
            </a:r>
          </a:p>
          <a:p>
            <a:r>
              <a:rPr lang="en-US" dirty="0" smtClean="0"/>
              <a:t>Generalizes to n-grams of any length.</a:t>
            </a:r>
          </a:p>
          <a:p>
            <a:r>
              <a:rPr lang="en-US" dirty="0" smtClean="0"/>
              <a:t>Potentially more informative because n-gram overlap indicates stronger similarity.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4640" y="2979371"/>
            <a:ext cx="2536456" cy="130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538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9363</TotalTime>
  <Words>1589</Words>
  <Application>Microsoft Macintosh PowerPoint</Application>
  <PresentationFormat>Widescreen</PresentationFormat>
  <Paragraphs>161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Calibri Light</vt:lpstr>
      <vt:lpstr>Mangal</vt:lpstr>
      <vt:lpstr>Wingdings</vt:lpstr>
      <vt:lpstr>Arial</vt:lpstr>
      <vt:lpstr>Office Theme</vt:lpstr>
      <vt:lpstr>PPOL 628: Text as Data – Computational Linguistics for Social Scientists</vt:lpstr>
      <vt:lpstr>Today</vt:lpstr>
      <vt:lpstr>Text Reuse vs. Similarity</vt:lpstr>
      <vt:lpstr>Text Similarity</vt:lpstr>
      <vt:lpstr>Distance\Similarity Metrics</vt:lpstr>
      <vt:lpstr>Euclidean Distance</vt:lpstr>
      <vt:lpstr>Cosine Similarity</vt:lpstr>
      <vt:lpstr>Jaccard Similarity</vt:lpstr>
      <vt:lpstr>Sørensen–Dice coefficient </vt:lpstr>
      <vt:lpstr>Sørensen–Dice coefficient Ensemble </vt:lpstr>
      <vt:lpstr>Text Reuse</vt:lpstr>
      <vt:lpstr>An Example:</vt:lpstr>
      <vt:lpstr>Text Reuse from a Technical Perspective</vt:lpstr>
      <vt:lpstr>Sequence Alignment Algorithms</vt:lpstr>
      <vt:lpstr>S-W Example (Wilkerson et al.,2015)</vt:lpstr>
      <vt:lpstr>Smith-Waterman Algorithm</vt:lpstr>
      <vt:lpstr>Shingled n-grams Similarity/Text Reuse Methods</vt:lpstr>
      <vt:lpstr>Basic Intuition</vt:lpstr>
      <vt:lpstr>Shingled n-grams Implementation</vt:lpstr>
      <vt:lpstr>Effects of Preprocessing on n-gram matches</vt:lpstr>
      <vt:lpstr>Deriving Information from Match Vectors</vt:lpstr>
      <vt:lpstr>Additions and Deletions</vt:lpstr>
      <vt:lpstr>Additions and Deletions</vt:lpstr>
      <vt:lpstr>Edit Size</vt:lpstr>
      <vt:lpstr>Other Match Sequence Statistics</vt:lpstr>
      <vt:lpstr>Algorithm Output as Input for Supervised Learning</vt:lpstr>
      <vt:lpstr>Characterizing Document Editing</vt:lpstr>
      <vt:lpstr>General Points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PPOL 628: Text as Data – Computational Linguistics for Social Scientists</dc:title>
  <dc:creator>Microsoft Office User</dc:creator>
  <cp:lastModifiedBy>Microsoft Office User</cp:lastModifiedBy>
  <cp:revision>115</cp:revision>
  <cp:lastPrinted>2020-03-23T20:57:05Z</cp:lastPrinted>
  <dcterms:created xsi:type="dcterms:W3CDTF">2020-01-14T02:25:03Z</dcterms:created>
  <dcterms:modified xsi:type="dcterms:W3CDTF">2020-03-23T20:57:08Z</dcterms:modified>
</cp:coreProperties>
</file>